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80" r:id="rId9"/>
    <p:sldId id="271" r:id="rId10"/>
    <p:sldId id="264" r:id="rId11"/>
    <p:sldId id="265" r:id="rId12"/>
    <p:sldId id="266" r:id="rId13"/>
    <p:sldId id="268" r:id="rId14"/>
    <p:sldId id="267" r:id="rId15"/>
    <p:sldId id="270" r:id="rId16"/>
    <p:sldId id="274" r:id="rId17"/>
    <p:sldId id="273" r:id="rId18"/>
    <p:sldId id="272" r:id="rId19"/>
    <p:sldId id="275" r:id="rId20"/>
    <p:sldId id="276" r:id="rId21"/>
    <p:sldId id="278" r:id="rId22"/>
    <p:sldId id="277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8"/>
    <p:restoredTop sz="94694"/>
  </p:normalViewPr>
  <p:slideViewPr>
    <p:cSldViewPr snapToGrid="0">
      <p:cViewPr>
        <p:scale>
          <a:sx n="83" d="100"/>
          <a:sy n="83" d="100"/>
        </p:scale>
        <p:origin x="172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52D315-D7CD-E448-9FF4-28E35FED2B94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60F2D3-D2B6-0041-9052-DAAA9A640F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147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information: https://</a:t>
            </a:r>
            <a:r>
              <a:rPr lang="en-US" dirty="0" err="1"/>
              <a:t>www.ncbi.nlm.nih.gov</a:t>
            </a:r>
            <a:r>
              <a:rPr lang="en-US" dirty="0"/>
              <a:t>/</a:t>
            </a:r>
            <a:r>
              <a:rPr lang="en-US" dirty="0" err="1"/>
              <a:t>pmc</a:t>
            </a:r>
            <a:r>
              <a:rPr lang="en-US" dirty="0"/>
              <a:t>/articles/PMC4758103/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127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information here: https://</a:t>
            </a:r>
            <a:r>
              <a:rPr lang="en-US" dirty="0" err="1"/>
              <a:t>www.embopress.org</a:t>
            </a:r>
            <a:r>
              <a:rPr lang="en-US" dirty="0"/>
              <a:t>/</a:t>
            </a:r>
            <a:r>
              <a:rPr lang="en-US" dirty="0" err="1"/>
              <a:t>doi</a:t>
            </a:r>
            <a:r>
              <a:rPr lang="en-US" dirty="0"/>
              <a:t>/full/10.15252/msb.20188746#sec-2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57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143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738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635DE-0B8D-E1F9-22FA-DA1F960D2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D687DC-A720-AD68-FAF7-146CBB498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8CF588-A269-F4A4-A875-0985B1EDDE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https://</a:t>
            </a:r>
            <a:r>
              <a:rPr lang="en-US" dirty="0" err="1"/>
              <a:t>satijalab.org</a:t>
            </a:r>
            <a:r>
              <a:rPr lang="en-US" dirty="0"/>
              <a:t>/</a:t>
            </a:r>
            <a:r>
              <a:rPr lang="en-US" dirty="0" err="1"/>
              <a:t>seurat</a:t>
            </a:r>
            <a:r>
              <a:rPr lang="en-US" dirty="0"/>
              <a:t>/articles/</a:t>
            </a:r>
            <a:r>
              <a:rPr lang="en-US" dirty="0" err="1"/>
              <a:t>integration_introduction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2DA953-7EEB-3495-1369-486E347BF1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254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Taken from:  https://</a:t>
            </a:r>
            <a:r>
              <a:rPr lang="en-US" dirty="0" err="1"/>
              <a:t>hbctraining.github.io</a:t>
            </a:r>
            <a:r>
              <a:rPr lang="en-US" dirty="0"/>
              <a:t>/scRNA-</a:t>
            </a:r>
            <a:r>
              <a:rPr lang="en-US" dirty="0" err="1"/>
              <a:t>seq_online</a:t>
            </a:r>
            <a:r>
              <a:rPr lang="en-US" dirty="0"/>
              <a:t>/lessons/06_integration.html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72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arenR"/>
            </a:pPr>
            <a:r>
              <a:rPr lang="en-GB" dirty="0"/>
              <a:t>Try other integration methods</a:t>
            </a:r>
          </a:p>
          <a:p>
            <a:pPr marL="228600" indent="-228600">
              <a:buAutoNum type="arabicParenR"/>
            </a:pPr>
            <a:r>
              <a:rPr lang="en-GB" dirty="0"/>
              <a:t>Look at markers for known cell types</a:t>
            </a:r>
          </a:p>
          <a:p>
            <a:pPr marL="228600" indent="-228600">
              <a:buAutoNum type="arabicParenR"/>
            </a:pPr>
            <a:r>
              <a:rPr lang="en-GB" dirty="0"/>
              <a:t>Look at PC1 and PC2 plots coloured by experimental group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17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=1i6T9hpvwg0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hbctraining.github.io</a:t>
            </a:r>
            <a:r>
              <a:rPr lang="en-US" dirty="0"/>
              <a:t>/scRNA-</a:t>
            </a:r>
            <a:r>
              <a:rPr lang="en-US" dirty="0" err="1"/>
              <a:t>seq_online</a:t>
            </a:r>
            <a:r>
              <a:rPr lang="en-US" dirty="0"/>
              <a:t>/lessons/09_merged_SC_marker_identification.html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60F2D3-D2B6-0041-9052-DAAA9A640F2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69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C5B29-056A-FF1E-268B-41B02F362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42C213-2CE2-A02E-A27E-BC2634F28E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2ADCE1-3DD6-1C97-6842-FC45D17EA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ACB20-9CC2-34D7-FE55-B2D927DF2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1FCF4-AC00-74E2-1F14-22739BB2D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01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ADAD1-8EE6-8A8F-9E95-30149EF26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09C0DA-3D2A-99F3-3837-4E67F31A0F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CCF58E-4BBE-B6D0-24C9-3AE63AAB6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410D7D-70BD-3BD6-CFB4-814AE1A2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13F4A-E55E-87DC-A79B-08811C44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484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89FC76-60B5-E56F-A3A1-33B1F266DC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707207-E44A-C79E-FCBF-AAE8FECEC1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12358-9D12-7378-5F53-A9AC7CCEA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7C30F2-0EE7-0F50-FE5B-71F34C09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4A801-DFFC-9EC4-1B32-F09326C7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303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24D4-BD0F-9359-5A9C-33927B7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A1AA4B-36B4-96ED-5FCD-C5DDCD931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A6BED9-E35C-27B8-8353-BC7CB9BD8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EBBD5F-5D2D-88F2-9EA5-2007E63D8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67179-EA0B-1E8C-8D7E-16EADA97E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416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B73E1-B0C5-98A4-6CEC-272198FE5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489C1E-6EFC-3252-AFBD-7450014AA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AAC4B-ED12-418A-0D96-EBF48AF2B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A878E-7E4A-2A28-B58D-349F92113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DF93F-39A1-8D96-3962-24C1D6389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404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A277-7F7C-559F-2633-9EAAB9238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6454-D175-6C3E-E60B-99EF5872B5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EDE29-BC19-AAD0-C3BA-DC2AA879D0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5275C5-86B8-64E7-CAC0-283152FD2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31782F-F29B-ABB4-629A-42AFCF48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254A5-BE79-A6FF-95CF-D1C16D9369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89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A67C-43B1-C720-B4DB-8EE6EB713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65382-7521-427A-E98F-65354093C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792F51-777E-60F8-03F2-958A3F65B7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2778CA-B517-E2ED-D19A-6F05579E7E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5C40AB-8F05-1C13-E5DD-8A53021DB3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094648-7F81-85D4-01F7-E95F603475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C2260D-2142-1D6A-8918-54BC27CD5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F6F5B4-C92C-FD82-8E6E-B67666EF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69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1092E-EB24-0D06-7BF1-C3AD0C957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54AB83-7ADF-6202-C4DB-69566A902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F17754-DA88-71B2-8152-5C6C3805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FF6309-6D6E-D1E3-5220-D5B7FDB19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40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BE5A2-FC59-5400-2408-ACE1D7F8B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C3B5E5-D8E7-F473-3619-DB4C2ED91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F4C300-AE67-474A-8745-98F2CE74F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353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0502-FC2A-1089-12C4-B4A5A27F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2FC81-50C5-CD74-157B-3CFB7AD2E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3385EF-AF56-07D0-DE25-ADA1F76EC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6EF1B-78BD-1C8A-89BA-61C42C0D7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49E45B-CFED-8B58-7FA9-B98D141D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F1471A-2AD7-D4B3-C6CE-7E69773A4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65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18AB1-6D6C-BCAD-6E59-68AE2ACB3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14A81D-47D8-15DB-C9BD-9892D7EE7A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4FD43-0325-5518-9960-1B613EA159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8FE9C2-DC4E-C66A-5C67-387F5C801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71193-085C-0D41-92DF-65E8F6876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CF8F9A-B87D-4687-CB21-DBBDBB34B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254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AF0363-5931-36F6-FD1F-699B423B9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7251F-D357-177F-919E-BE3F6546CC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048CFF-62F1-2539-223C-E6A090CA33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ED0A7B2-46A7-6042-92C3-CB3DD640927B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4AD450-569B-5C0E-A218-49FD79D8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D3B730-0300-B3D9-D29A-A142324EC2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878C011-5D29-8C46-91C1-F1AD03D269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44866-2F16-A284-1F65-68A00B52BD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47826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scRNA-seq Integration and Differential Expression Workshop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92250F-86CE-30A3-9A03-C01EC9D7D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9239"/>
            <a:ext cx="9144000" cy="612610"/>
          </a:xfrm>
        </p:spPr>
        <p:txBody>
          <a:bodyPr/>
          <a:lstStyle/>
          <a:p>
            <a:r>
              <a:rPr lang="en-US" dirty="0"/>
              <a:t>Working with treatment versus control data</a:t>
            </a:r>
          </a:p>
        </p:txBody>
      </p:sp>
    </p:spTree>
    <p:extLst>
      <p:ext uri="{BB962C8B-B14F-4D97-AF65-F5344CB8AC3E}">
        <p14:creationId xmlns:p14="http://schemas.microsoft.com/office/powerpoint/2010/main" val="4209313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DEBA-4F5C-1711-FC05-1144B098B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– What, When,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3386E-2596-DAE1-A116-56BA0F772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AU" b="1" dirty="0"/>
              <a:t>When comparing 2 Experimental Groups (e.g., Treatment/Control, KO/WT), we want to:</a:t>
            </a:r>
            <a:endParaRPr lang="en-AU" dirty="0"/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Identify shared cell subpopulations across both datasets.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Obtain conserved cell-type markers in both control and stimulated cells.</a:t>
            </a:r>
          </a:p>
          <a:p>
            <a:pPr marL="514350" indent="-514350">
              <a:buFont typeface="+mj-lt"/>
              <a:buAutoNum type="arabicPeriod"/>
            </a:pPr>
            <a:r>
              <a:rPr lang="en-AU" dirty="0"/>
              <a:t>Compare datasets to reveal cell-type specific responses to stimulation/condition.</a:t>
            </a:r>
          </a:p>
          <a:p>
            <a:pPr marL="0" indent="0">
              <a:buNone/>
            </a:pPr>
            <a:endParaRPr lang="en-AU" dirty="0"/>
          </a:p>
          <a:p>
            <a:pPr marL="0" indent="0">
              <a:buNone/>
            </a:pPr>
            <a:r>
              <a:rPr lang="en-AU" dirty="0"/>
              <a:t>These steps rely on </a:t>
            </a:r>
            <a:r>
              <a:rPr lang="en-AU" b="1" dirty="0"/>
              <a:t>integration</a:t>
            </a:r>
            <a:r>
              <a:rPr lang="en-AU" dirty="0"/>
              <a:t>—a process that aligns shared cell states across datasets, enhancing statistical power and enabling these comparative analyses across multiple scRNA-seq datasets.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174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6B8E9-B85B-36F9-28D4-CAB7AC049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04217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Unsupervised Clustering Without Integration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36E27CA-9C29-19BD-0969-4EC70587E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21" y="890679"/>
            <a:ext cx="10795958" cy="5397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BD6FC3-E341-6603-B120-1CD62C8287F4}"/>
              </a:ext>
            </a:extLst>
          </p:cNvPr>
          <p:cNvSpPr txBox="1"/>
          <p:nvPr/>
        </p:nvSpPr>
        <p:spPr>
          <a:xfrm>
            <a:off x="698022" y="6392497"/>
            <a:ext cx="1103390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Clusters are defined by both cell-types and experimental group, complicating downstream analyses</a:t>
            </a:r>
          </a:p>
        </p:txBody>
      </p:sp>
    </p:spTree>
    <p:extLst>
      <p:ext uri="{BB962C8B-B14F-4D97-AF65-F5344CB8AC3E}">
        <p14:creationId xmlns:p14="http://schemas.microsoft.com/office/powerpoint/2010/main" val="1926048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C3D0A-2729-7CE4-D1D3-6F8C25A6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E942A-BBE6-9A78-0E50-5A7EC5FF1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0" y="-69008"/>
            <a:ext cx="11773619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With integration – we can group cells by their shared biology, making cell type annotation and DE analysis easier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1D6C7D7-41BF-C93C-2C34-9AD89F750C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364" y="942938"/>
            <a:ext cx="1219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916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279F3-777C-0E8B-2AEA-3A595CEF4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F94F0-F532-9214-2CDF-D2C0F1A2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Goal: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effectLst/>
                <a:latin typeface="Aptos" panose="020B0004020202020204" pitchFamily="34" charset="0"/>
              </a:rPr>
              <a:t>To align same cell types across conditions.</a:t>
            </a:r>
          </a:p>
          <a:p>
            <a:pPr algn="l"/>
            <a:endParaRPr lang="en-AU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Challenge: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effectLst/>
                <a:latin typeface="Aptos" panose="020B0004020202020204" pitchFamily="34" charset="0"/>
              </a:rPr>
              <a:t>Aligning cells of similar cell types so that we do not have clustering downstream due to differences between samples, conditions, modalities, or batches</a:t>
            </a:r>
          </a:p>
          <a:p>
            <a:pPr algn="l"/>
            <a:endParaRPr lang="en-AU" dirty="0">
              <a:effectLst/>
              <a:latin typeface="Aptos" panose="020B0004020202020204" pitchFamily="34" charset="0"/>
            </a:endParaRPr>
          </a:p>
          <a:p>
            <a:pPr algn="l"/>
            <a:r>
              <a:rPr lang="en-AU" b="1" dirty="0">
                <a:effectLst/>
                <a:latin typeface="Aptos" panose="020B0004020202020204" pitchFamily="34" charset="0"/>
              </a:rPr>
              <a:t>Recommendation:</a:t>
            </a:r>
            <a:r>
              <a:rPr lang="en-AU" b="1" dirty="0">
                <a:latin typeface="Aptos" panose="020B0004020202020204" pitchFamily="34" charset="0"/>
              </a:rPr>
              <a:t> </a:t>
            </a:r>
            <a:r>
              <a:rPr lang="en-AU" dirty="0">
                <a:solidFill>
                  <a:srgbClr val="C00000"/>
                </a:solidFill>
                <a:effectLst/>
                <a:latin typeface="Aptos" panose="020B0004020202020204" pitchFamily="34" charset="0"/>
              </a:rPr>
              <a:t>Go through the analysis without integration first to determine whether integration is necessary! </a:t>
            </a:r>
          </a:p>
          <a:p>
            <a:pPr marL="457200" lvl="1" indent="0">
              <a:buNone/>
            </a:pPr>
            <a:r>
              <a:rPr lang="en-AU" i="1" dirty="0">
                <a:effectLst/>
                <a:latin typeface="Aptos" panose="020B0004020202020204" pitchFamily="34" charset="0"/>
              </a:rPr>
              <a:t>(see next slide)</a:t>
            </a:r>
          </a:p>
          <a:p>
            <a:pPr marL="457200" lvl="1" indent="0">
              <a:buNone/>
            </a:pPr>
            <a:endParaRPr lang="en-US" dirty="0"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07576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D5D0B-BB00-75A3-1AAA-330F38D4A8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2800" dirty="0"/>
              <a:t>Integration Caveats – Decide first whether its needed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7A3573-AB0A-FB61-24F7-0FAF72E62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4" y="2168369"/>
            <a:ext cx="4282984" cy="3511943"/>
          </a:xfrm>
        </p:spPr>
        <p:txBody>
          <a:bodyPr anchor="ctr">
            <a:normAutofit/>
          </a:bodyPr>
          <a:lstStyle/>
          <a:p>
            <a:r>
              <a:rPr lang="en-AU" sz="1600" dirty="0"/>
              <a:t>Integration can sometimes remove biologically relevant signals to artificially force cells to align.</a:t>
            </a:r>
          </a:p>
          <a:p>
            <a:r>
              <a:rPr lang="en-AU" sz="1600" dirty="0"/>
              <a:t>However, it's not always needed and can be avoided with thoughtful experimental design.</a:t>
            </a:r>
          </a:p>
          <a:p>
            <a:pPr marL="0" indent="0">
              <a:buNone/>
            </a:pPr>
            <a:r>
              <a:rPr lang="en-AU" sz="1600" b="1" dirty="0"/>
              <a:t>Example:</a:t>
            </a:r>
          </a:p>
          <a:p>
            <a:r>
              <a:rPr lang="en-AU" sz="1600" dirty="0"/>
              <a:t>The UMAP on the right shows two organoid samples at the same differentiation stage, processed and sequenced together.</a:t>
            </a:r>
          </a:p>
          <a:p>
            <a:r>
              <a:rPr lang="en-AU" sz="1600" dirty="0"/>
              <a:t>In this case, integration would likely result in the loss of meaningful data, with little to no benefit.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3E0E1-86C9-00CB-E696-BB658B4060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48" t="19995" r="2703" b="3664"/>
          <a:stretch/>
        </p:blipFill>
        <p:spPr>
          <a:xfrm>
            <a:off x="5777746" y="1460473"/>
            <a:ext cx="6023065" cy="37041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276107-BBAF-B27D-2FED-0C4D2662E89F}"/>
              </a:ext>
            </a:extLst>
          </p:cNvPr>
          <p:cNvSpPr txBox="1"/>
          <p:nvPr/>
        </p:nvSpPr>
        <p:spPr>
          <a:xfrm>
            <a:off x="7780902" y="5291870"/>
            <a:ext cx="4019909" cy="37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(Unpublished data)</a:t>
            </a:r>
          </a:p>
        </p:txBody>
      </p:sp>
    </p:spTree>
    <p:extLst>
      <p:ext uri="{BB962C8B-B14F-4D97-AF65-F5344CB8AC3E}">
        <p14:creationId xmlns:p14="http://schemas.microsoft.com/office/powerpoint/2010/main" val="672134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17756-6086-26A1-D776-06356EE2F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0894" y="5854247"/>
            <a:ext cx="10515600" cy="13255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2400" dirty="0"/>
              <a:t>How can we determine whether the integration method (shown on the right) has failed due to genuine cell-type differences between the two datasets?</a:t>
            </a:r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89186B-FEB6-29B6-2802-62F6EDC825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227" y="940053"/>
            <a:ext cx="9047545" cy="467264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73327A9-CC11-2D94-4F7E-12B4422238B0}"/>
              </a:ext>
            </a:extLst>
          </p:cNvPr>
          <p:cNvSpPr txBox="1">
            <a:spLocks/>
          </p:cNvSpPr>
          <p:nvPr/>
        </p:nvSpPr>
        <p:spPr>
          <a:xfrm>
            <a:off x="4547560" y="-28512"/>
            <a:ext cx="2905664" cy="805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684979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05774-2093-E080-1F61-2D61645C8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How do you decide on the integration tool to use? </a:t>
            </a:r>
            <a:br>
              <a:rPr lang="en-AU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91706-B468-AD20-6959-0320CE9C98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988" y="1478755"/>
            <a:ext cx="5069058" cy="5014119"/>
          </a:xfrm>
        </p:spPr>
        <p:txBody>
          <a:bodyPr>
            <a:normAutofit fontScale="92500" lnSpcReduction="10000"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 optimal integration method depends on the complexity of the integration task and dataset you are working with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 err="1"/>
              <a:t>Luecken</a:t>
            </a:r>
            <a:r>
              <a:rPr lang="en-AU" dirty="0"/>
              <a:t> et al. found that Harmony is good for simple integration tasks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For more complex data scenarios other integration methods may be better such as Seurat CCA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10E903-630D-2DEE-8788-794942D3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046" y="2175470"/>
            <a:ext cx="6862954" cy="2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756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594B07-15A5-194B-BEB3-1F492C85C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C1769-5695-6B9F-5626-F67343586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2066" y="-100956"/>
            <a:ext cx="8675254" cy="921400"/>
          </a:xfrm>
        </p:spPr>
        <p:txBody>
          <a:bodyPr>
            <a:normAutofit/>
          </a:bodyPr>
          <a:lstStyle/>
          <a:p>
            <a:r>
              <a:rPr lang="en-US" sz="3600" dirty="0"/>
              <a:t>Differential Expression Analyses in Seurat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E327F89-593A-B35F-A842-64B7FE734FEA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46EE4B7-F14B-9AA0-F1B3-9A6037E97C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97AA522-C7E6-C075-EF9B-DAF3B07D547D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DCA2CC1-3004-7EC9-2307-156CA38B1F9E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8F7ABF-224F-CD1C-FB50-9A67EC19A405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50DF49D-9CCA-DF71-D214-90C27DD3F7BD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DD7D6AA7-8E2B-4396-8A02-3A975D29A2E4}"/>
              </a:ext>
            </a:extLst>
          </p:cNvPr>
          <p:cNvSpPr/>
          <p:nvPr/>
        </p:nvSpPr>
        <p:spPr>
          <a:xfrm>
            <a:off x="4212947" y="5707125"/>
            <a:ext cx="3627575" cy="1103877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346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D77AF-93DF-149A-E1A9-853B71174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895" y="74979"/>
            <a:ext cx="10790209" cy="69289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In-built Seurat Functions for DE Analysis</a:t>
            </a:r>
          </a:p>
        </p:txBody>
      </p:sp>
      <p:pic>
        <p:nvPicPr>
          <p:cNvPr id="7" name="Picture 6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ED16686D-AA27-6FE6-B01B-25013DB377E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5401"/>
          <a:stretch/>
        </p:blipFill>
        <p:spPr>
          <a:xfrm>
            <a:off x="1549050" y="3573195"/>
            <a:ext cx="8704987" cy="3327009"/>
          </a:xfrm>
          <a:prstGeom prst="rect">
            <a:avLst/>
          </a:prstGeom>
        </p:spPr>
      </p:pic>
      <p:pic>
        <p:nvPicPr>
          <p:cNvPr id="8" name="Picture 7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D06D3201-8048-85BE-FC6D-4A6DD4C32F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4579" b="55023"/>
          <a:stretch/>
        </p:blipFill>
        <p:spPr>
          <a:xfrm>
            <a:off x="336737" y="818437"/>
            <a:ext cx="3953910" cy="2740690"/>
          </a:xfrm>
          <a:prstGeom prst="rect">
            <a:avLst/>
          </a:prstGeom>
        </p:spPr>
      </p:pic>
      <p:pic>
        <p:nvPicPr>
          <p:cNvPr id="9" name="Picture 8" descr="A diagram of different colored circles&#10;&#10;Description automatically generated">
            <a:extLst>
              <a:ext uri="{FF2B5EF4-FFF2-40B4-BE49-F238E27FC236}">
                <a16:creationId xmlns:a16="http://schemas.microsoft.com/office/drawing/2014/main" id="{34C1E2E1-05CC-892F-5D94-A15B5ADDF2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579" b="55023"/>
          <a:stretch/>
        </p:blipFill>
        <p:spPr>
          <a:xfrm>
            <a:off x="7663090" y="758650"/>
            <a:ext cx="3953909" cy="27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56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D43A-0546-258A-3034-A72F093E2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79" y="18255"/>
            <a:ext cx="11595340" cy="1325563"/>
          </a:xfrm>
        </p:spPr>
        <p:txBody>
          <a:bodyPr/>
          <a:lstStyle/>
          <a:p>
            <a:pPr algn="ctr"/>
            <a:r>
              <a:rPr lang="en-US" dirty="0" err="1"/>
              <a:t>Pseudobulk</a:t>
            </a:r>
            <a:r>
              <a:rPr lang="en-US" dirty="0"/>
              <a:t> Analyses – An alternative DE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66511-4FA4-169E-A302-E8D3980EC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0556" y="1583424"/>
            <a:ext cx="4488872" cy="4351338"/>
          </a:xfrm>
        </p:spPr>
        <p:txBody>
          <a:bodyPr>
            <a:normAutofit fontScale="85000" lnSpcReduction="10000"/>
          </a:bodyPr>
          <a:lstStyle/>
          <a:p>
            <a:r>
              <a:rPr lang="en-AU" dirty="0"/>
              <a:t>Combines single-cell counts and metadata into 'bulk' count matrices at the sample or replicate level.</a:t>
            </a:r>
          </a:p>
          <a:p>
            <a:pPr marL="0" indent="0">
              <a:buNone/>
            </a:pPr>
            <a:endParaRPr lang="en-AU" b="1" dirty="0"/>
          </a:p>
          <a:p>
            <a:pPr marL="0" indent="0">
              <a:buNone/>
            </a:pPr>
            <a:r>
              <a:rPr lang="en-AU" b="1" dirty="0"/>
              <a:t>Advantages: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Uses well-established bulk RNA-seq tools (DESeq2, </a:t>
            </a:r>
            <a:r>
              <a:rPr lang="en-AU" dirty="0" err="1"/>
              <a:t>edgeR</a:t>
            </a:r>
            <a:r>
              <a:rPr lang="en-AU" dirty="0"/>
              <a:t>, </a:t>
            </a:r>
            <a:r>
              <a:rPr lang="en-AU" dirty="0" err="1"/>
              <a:t>limma</a:t>
            </a:r>
            <a:r>
              <a:rPr lang="en-AU" dirty="0"/>
              <a:t>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Enhances statistical robustness by averaging out single-cell variability and reducing sparsity.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Facilitates straightforward DE analysis with familiar methods.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7ABF8-E56F-804D-7E1A-0396AC3B5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08" y="1710556"/>
            <a:ext cx="6113852" cy="4097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E5AA7E-B48B-E2BA-9CD9-C3AAE58F9457}"/>
              </a:ext>
            </a:extLst>
          </p:cNvPr>
          <p:cNvSpPr txBox="1"/>
          <p:nvPr/>
        </p:nvSpPr>
        <p:spPr>
          <a:xfrm>
            <a:off x="6205268" y="580763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/articles/s41467-021-25960-2</a:t>
            </a:r>
          </a:p>
        </p:txBody>
      </p:sp>
    </p:spTree>
    <p:extLst>
      <p:ext uri="{BB962C8B-B14F-4D97-AF65-F5344CB8AC3E}">
        <p14:creationId xmlns:p14="http://schemas.microsoft.com/office/powerpoint/2010/main" val="98945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DE715-0904-FF48-1A3B-4AA088C5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655EA-ADAE-A7F6-C2A1-AC5CA1F73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8589"/>
            <a:ext cx="10515600" cy="469500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Understand and get comfortable using various integration strategies</a:t>
            </a:r>
          </a:p>
          <a:p>
            <a:endParaRPr lang="en-US" dirty="0"/>
          </a:p>
          <a:p>
            <a:r>
              <a:rPr lang="en-US" dirty="0"/>
              <a:t>Understand all DE functions offered by Seurat and when to use them: </a:t>
            </a:r>
            <a:r>
              <a:rPr lang="en-US" dirty="0" err="1"/>
              <a:t>FindMarkers</a:t>
            </a:r>
            <a:r>
              <a:rPr lang="en-US" dirty="0"/>
              <a:t>(), </a:t>
            </a:r>
            <a:r>
              <a:rPr lang="en-US" dirty="0" err="1"/>
              <a:t>FindConservedMarkers</a:t>
            </a:r>
            <a:r>
              <a:rPr lang="en-US" dirty="0"/>
              <a:t>(), and </a:t>
            </a:r>
            <a:r>
              <a:rPr lang="en-US" dirty="0" err="1"/>
              <a:t>FindAllMarkers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Learn how to use DE tools meant for bulk data (e.g. DESeq2 and </a:t>
            </a:r>
            <a:r>
              <a:rPr lang="en-US" dirty="0" err="1"/>
              <a:t>limma</a:t>
            </a:r>
            <a:r>
              <a:rPr lang="en-US" dirty="0"/>
              <a:t>) for single cell ‘</a:t>
            </a:r>
            <a:r>
              <a:rPr lang="en-US" dirty="0" err="1"/>
              <a:t>pseudobulk</a:t>
            </a:r>
            <a:r>
              <a:rPr lang="en-US" dirty="0"/>
              <a:t>’ data, and understand why you might choose this approach</a:t>
            </a:r>
          </a:p>
          <a:p>
            <a:endParaRPr lang="en-US" dirty="0"/>
          </a:p>
          <a:p>
            <a:r>
              <a:rPr lang="en-US" dirty="0"/>
              <a:t>Learn different ways to </a:t>
            </a:r>
            <a:r>
              <a:rPr lang="en-US" dirty="0" err="1"/>
              <a:t>visualise</a:t>
            </a:r>
            <a:r>
              <a:rPr lang="en-US" dirty="0"/>
              <a:t> DEGs using both in-built Seurat functions and external packages (</a:t>
            </a:r>
            <a:r>
              <a:rPr lang="en-US" dirty="0" err="1"/>
              <a:t>pheatmap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6258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7A2F-BB17-0A11-EE5B-2E0754D06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</a:t>
            </a:r>
            <a:r>
              <a:rPr lang="en-US" dirty="0" err="1"/>
              <a:t>pseudobulk</a:t>
            </a:r>
            <a:r>
              <a:rPr lang="en-US" dirty="0"/>
              <a:t> approach?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BFD21A-44B0-F97F-4D3F-8D8826CEA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6523"/>
            <a:ext cx="10515600" cy="4736352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en-AU" dirty="0"/>
              <a:t>scRNA-seq data is notoriously sparse, with a complicated distribution and substantial heterogeneity across and within cell populations.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Single-cell DE methods often struggle to identify low-expression DEGs and overemphasize highly expressed genes.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AU" dirty="0"/>
              <a:t>They also inflate p-values by treating individual cells as separate samples, reducing statistical reliability.</a:t>
            </a:r>
          </a:p>
          <a:p>
            <a:pPr>
              <a:lnSpc>
                <a:spcPct val="150000"/>
              </a:lnSpc>
            </a:pPr>
            <a:r>
              <a:rPr lang="en-AU" dirty="0" err="1"/>
              <a:t>Pseudobulk</a:t>
            </a:r>
            <a:r>
              <a:rPr lang="en-AU" dirty="0"/>
              <a:t> analysis aggregates cells by sample, preserving cell-type resolution while allowing for the rigorous statistical testing available in bulk RNA-seq tools </a:t>
            </a:r>
            <a:r>
              <a:rPr lang="en-AU" dirty="0">
                <a:sym typeface="Wingdings" pitchFamily="2" charset="2"/>
              </a:rPr>
              <a:t> leads to</a:t>
            </a:r>
            <a:r>
              <a:rPr lang="en-AU" dirty="0"/>
              <a:t> more accurate and robust differential expression findings.</a:t>
            </a:r>
          </a:p>
        </p:txBody>
      </p:sp>
    </p:spTree>
    <p:extLst>
      <p:ext uri="{BB962C8B-B14F-4D97-AF65-F5344CB8AC3E}">
        <p14:creationId xmlns:p14="http://schemas.microsoft.com/office/powerpoint/2010/main" val="4002564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7AFF41-0402-4F6F-3052-8817EB1BD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15351" y="-201456"/>
            <a:ext cx="13422702" cy="1066771"/>
          </a:xfrm>
        </p:spPr>
        <p:txBody>
          <a:bodyPr>
            <a:normAutofit/>
          </a:bodyPr>
          <a:lstStyle/>
          <a:p>
            <a:pPr algn="ctr"/>
            <a:r>
              <a:rPr lang="en-GB" sz="3000" dirty="0"/>
              <a:t>Discussion: Compare single-cell versus pseudo-bulk DE approaches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C0698A-6A59-8A67-4CD3-051D10553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86" y="1327605"/>
            <a:ext cx="5060000" cy="51209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9CB7FB-810E-7A4A-1294-669D02C47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7660" y="1384076"/>
            <a:ext cx="4898524" cy="5007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FEAE04-E34D-C6C4-D2C8-65D58DEC705F}"/>
              </a:ext>
            </a:extLst>
          </p:cNvPr>
          <p:cNvSpPr txBox="1"/>
          <p:nvPr/>
        </p:nvSpPr>
        <p:spPr>
          <a:xfrm>
            <a:off x="547357" y="6488668"/>
            <a:ext cx="43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DEGs found by Seurat single-cell method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48EE32-A64D-820D-D247-E274C955C112}"/>
              </a:ext>
            </a:extLst>
          </p:cNvPr>
          <p:cNvSpPr txBox="1"/>
          <p:nvPr/>
        </p:nvSpPr>
        <p:spPr>
          <a:xfrm>
            <a:off x="6927275" y="6488668"/>
            <a:ext cx="464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DEGs found by DESeq2 pseudo-bulk method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85BF1F-D9C6-66FD-5C1A-7E2EE0C1421F}"/>
              </a:ext>
            </a:extLst>
          </p:cNvPr>
          <p:cNvSpPr txBox="1"/>
          <p:nvPr/>
        </p:nvSpPr>
        <p:spPr>
          <a:xfrm>
            <a:off x="547357" y="628489"/>
            <a:ext cx="115270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rgbClr val="C00000"/>
                </a:solidFill>
              </a:rPr>
              <a:t>These heatmaps display the expression of differentially expressed genes (DEGs) along the y-axis, with cells grouped by patient replicates on the x-axis. Can you spot the differences?</a:t>
            </a:r>
            <a:endParaRPr lang="en-GB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040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C5425-B19C-E710-B4D0-43B3B5C53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66926" cy="1325563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Walk Through: Extracting DEG data from Seurat to make custom </a:t>
            </a:r>
            <a:r>
              <a:rPr lang="en-GB" sz="3600" dirty="0"/>
              <a:t>visualisations</a:t>
            </a:r>
            <a:r>
              <a:rPr lang="en-US" sz="3600" dirty="0"/>
              <a:t> with other packages (</a:t>
            </a:r>
            <a:r>
              <a:rPr lang="en-US" sz="3600" dirty="0" err="1"/>
              <a:t>pheatmap</a:t>
            </a:r>
            <a:r>
              <a:rPr lang="en-US" sz="3600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C4AD92-C344-9775-40E5-FCD06989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3747" y="1510290"/>
            <a:ext cx="4898524" cy="50079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F7F56-EB6A-2ECF-B3B4-CB2333F62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29" y="1887912"/>
            <a:ext cx="6442843" cy="353383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8529689-9D02-E7EE-6FEB-829B98D3486A}"/>
              </a:ext>
            </a:extLst>
          </p:cNvPr>
          <p:cNvSpPr/>
          <p:nvPr/>
        </p:nvSpPr>
        <p:spPr>
          <a:xfrm>
            <a:off x="5708072" y="4322619"/>
            <a:ext cx="1403927" cy="36945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27812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A6FE5-FC15-B828-102F-F7603D05C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516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3600" dirty="0"/>
              <a:t>What comes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090C2-A2CF-E22E-C0EC-76C79BEC0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5926"/>
            <a:ext cx="10515600" cy="5908431"/>
          </a:xfrm>
        </p:spPr>
        <p:txBody>
          <a:bodyPr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1. Gene Ontology (GO) Enrichment Analysis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Perform GO enrichment analysis to identify biological processes, molecular functions, or cellular components that are significantly enriched in your DEG list. 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Tools like </a:t>
            </a:r>
            <a:r>
              <a:rPr lang="en-AU" sz="1600" b="1" dirty="0" err="1"/>
              <a:t>clusterProfiler</a:t>
            </a:r>
            <a:r>
              <a:rPr lang="en-AU" sz="1600" dirty="0"/>
              <a:t> in R or </a:t>
            </a:r>
            <a:r>
              <a:rPr lang="en-AU" sz="1600" b="1" dirty="0"/>
              <a:t>DAVID</a:t>
            </a:r>
            <a:r>
              <a:rPr lang="en-AU" sz="1600" dirty="0"/>
              <a:t> can help you analyse and visualize these functional categories.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2. Pathway Analysis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Use tools such as </a:t>
            </a:r>
            <a:r>
              <a:rPr lang="en-AU" sz="1600" b="1" dirty="0"/>
              <a:t>KEGG</a:t>
            </a:r>
            <a:r>
              <a:rPr lang="en-AU" sz="1600" dirty="0"/>
              <a:t>, </a:t>
            </a:r>
            <a:r>
              <a:rPr lang="en-AU" sz="1600" b="1" dirty="0" err="1"/>
              <a:t>Reactome</a:t>
            </a:r>
            <a:r>
              <a:rPr lang="en-AU" sz="1600" dirty="0"/>
              <a:t>, or </a:t>
            </a:r>
            <a:r>
              <a:rPr lang="en-AU" sz="1600" b="1" dirty="0"/>
              <a:t>Ingenuity Pathway Analysis (IPA)</a:t>
            </a:r>
            <a:r>
              <a:rPr lang="en-AU" sz="1600" dirty="0"/>
              <a:t> to map your DEGs onto known biological pathways. This helps in understanding the broader biological context of gene expression changes.</a:t>
            </a:r>
          </a:p>
          <a:p>
            <a:pPr lvl="1">
              <a:lnSpc>
                <a:spcPct val="170000"/>
              </a:lnSpc>
            </a:pPr>
            <a:r>
              <a:rPr lang="en-AU" sz="1600" b="1" dirty="0"/>
              <a:t>GSEA (Gene Set Enrichment Analysis)</a:t>
            </a:r>
            <a:r>
              <a:rPr lang="en-AU" sz="1600" dirty="0"/>
              <a:t> can also be used to assess whether specific gene sets (e.g., pathways) are significantly enriched in your data.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en-AU" sz="1800" b="1" dirty="0"/>
              <a:t>3. Validation with External Datasets</a:t>
            </a:r>
          </a:p>
          <a:p>
            <a:pPr lvl="1">
              <a:lnSpc>
                <a:spcPct val="170000"/>
              </a:lnSpc>
            </a:pPr>
            <a:r>
              <a:rPr lang="en-AU" sz="1600" dirty="0"/>
              <a:t>Compare your DEGs with external datasets such as </a:t>
            </a:r>
            <a:r>
              <a:rPr lang="en-AU" sz="1600" b="1" dirty="0" err="1"/>
              <a:t>GTEx</a:t>
            </a:r>
            <a:r>
              <a:rPr lang="en-AU" sz="1600" dirty="0"/>
              <a:t>, </a:t>
            </a:r>
            <a:r>
              <a:rPr lang="en-AU" sz="1600" b="1" dirty="0"/>
              <a:t>TCGA</a:t>
            </a:r>
            <a:r>
              <a:rPr lang="en-AU" sz="1600" dirty="0"/>
              <a:t>, or publicly available single-cell RNA-seq datasets to validate your findings or explore how they relate to known disease states, tissues, or conditions.</a:t>
            </a:r>
          </a:p>
          <a:p>
            <a:pPr lvl="1"/>
            <a:endParaRPr lang="en-AU" sz="1400" dirty="0"/>
          </a:p>
          <a:p>
            <a:pPr lvl="1"/>
            <a:endParaRPr lang="en-AU" sz="1400" dirty="0"/>
          </a:p>
        </p:txBody>
      </p:sp>
    </p:spTree>
    <p:extLst>
      <p:ext uri="{BB962C8B-B14F-4D97-AF65-F5344CB8AC3E}">
        <p14:creationId xmlns:p14="http://schemas.microsoft.com/office/powerpoint/2010/main" val="3892310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C92F7-4303-86FA-CF7B-4DEAF1A2A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and Package 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12265-C23D-2B31-D896-9CAEE8833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R (v4.3.0)</a:t>
            </a:r>
          </a:p>
          <a:p>
            <a:r>
              <a:rPr lang="en-US" dirty="0"/>
              <a:t>RStudio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 packages:</a:t>
            </a:r>
          </a:p>
          <a:p>
            <a:r>
              <a:rPr lang="en-US" dirty="0"/>
              <a:t>Seurat (v5.0.1)</a:t>
            </a:r>
          </a:p>
          <a:p>
            <a:r>
              <a:rPr lang="en-US" dirty="0"/>
              <a:t>DESeq2 (v1.42.1)</a:t>
            </a:r>
          </a:p>
          <a:p>
            <a:r>
              <a:rPr lang="en-US" dirty="0" err="1"/>
              <a:t>tidyverse</a:t>
            </a:r>
            <a:r>
              <a:rPr lang="en-US" dirty="0"/>
              <a:t> (v2.0.0)</a:t>
            </a:r>
          </a:p>
          <a:p>
            <a:r>
              <a:rPr lang="en-US" dirty="0" err="1"/>
              <a:t>SeuratData</a:t>
            </a:r>
            <a:r>
              <a:rPr lang="en-US" dirty="0"/>
              <a:t> (v0.2.2.9001)</a:t>
            </a:r>
          </a:p>
          <a:p>
            <a:r>
              <a:rPr lang="en-US" dirty="0" err="1"/>
              <a:t>pheatmap</a:t>
            </a:r>
            <a:r>
              <a:rPr lang="en-US" dirty="0"/>
              <a:t> (v1.0.12)</a:t>
            </a:r>
          </a:p>
          <a:p>
            <a:r>
              <a:rPr lang="en-US" dirty="0"/>
              <a:t>grid (v4.0.3)</a:t>
            </a:r>
          </a:p>
        </p:txBody>
      </p:sp>
    </p:spTree>
    <p:extLst>
      <p:ext uri="{BB962C8B-B14F-4D97-AF65-F5344CB8AC3E}">
        <p14:creationId xmlns:p14="http://schemas.microsoft.com/office/powerpoint/2010/main" val="45512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3" name="Rectangle 105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21898-61FB-9A7A-B9D2-D5BC5FE1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US" sz="4000"/>
              <a:t>Study Design</a:t>
            </a:r>
          </a:p>
        </p:txBody>
      </p:sp>
      <p:grpSp>
        <p:nvGrpSpPr>
          <p:cNvPr id="1040" name="Group 1039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041" name="Rectangle 1040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55" name="Rectangle 105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EDD11-175A-05B5-D330-6ADE89FD2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5278066" cy="3979585"/>
          </a:xfrm>
        </p:spPr>
        <p:txBody>
          <a:bodyPr anchor="ctr">
            <a:normAutofit lnSpcReduction="10000"/>
          </a:bodyPr>
          <a:lstStyle/>
          <a:p>
            <a:r>
              <a:rPr lang="en-US" sz="1400" dirty="0"/>
              <a:t>Peripheral Mononuclear Blood Cells (PBMCs) were sequenced using scRNA-seq from 8 lupus patients. Patients were randomly split into a treatment and control group. The treatment group received interferon beta.</a:t>
            </a:r>
          </a:p>
          <a:p>
            <a:endParaRPr lang="en-US" sz="1400" dirty="0"/>
          </a:p>
          <a:p>
            <a:r>
              <a:rPr lang="en-US" sz="1400" dirty="0"/>
              <a:t>Goals of our analysis:</a:t>
            </a:r>
          </a:p>
          <a:p>
            <a:pPr lvl="1"/>
            <a:r>
              <a:rPr lang="en-US" sz="1400" dirty="0"/>
              <a:t>Integrate data, so that batch effects are removed and similar cell types across both conditions are grouped together.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Identify upregulated genes in cell-types in a treatment versus control experiment.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Identify and </a:t>
            </a:r>
            <a:r>
              <a:rPr lang="en-GB" sz="1400" dirty="0"/>
              <a:t>visualise</a:t>
            </a:r>
            <a:r>
              <a:rPr lang="en-US" sz="1400" dirty="0"/>
              <a:t> genes that are differentially expressed between conditions in a particular cell type</a:t>
            </a:r>
          </a:p>
          <a:p>
            <a:pPr lvl="1"/>
            <a:endParaRPr lang="en-US" sz="1400" dirty="0"/>
          </a:p>
          <a:p>
            <a:pPr lvl="1"/>
            <a:r>
              <a:rPr lang="en-US" sz="1400" dirty="0"/>
              <a:t>Conduct differential expression analysis using an alternative ‘</a:t>
            </a:r>
            <a:r>
              <a:rPr lang="en-US" sz="1400" dirty="0" err="1"/>
              <a:t>pseudobulk</a:t>
            </a:r>
            <a:r>
              <a:rPr lang="en-US" sz="1400" dirty="0"/>
              <a:t>’ approach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5D1F2-8C34-6FBC-FB3D-E5218564E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3423" y="648466"/>
            <a:ext cx="4397433" cy="2385607"/>
          </a:xfrm>
          <a:prstGeom prst="rect">
            <a:avLst/>
          </a:prstGeom>
        </p:spPr>
      </p:pic>
      <p:sp>
        <p:nvSpPr>
          <p:cNvPr id="1050" name="Rectangle 104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upus: Signs, Symptoms, and Complications">
            <a:extLst>
              <a:ext uri="{FF2B5EF4-FFF2-40B4-BE49-F238E27FC236}">
                <a16:creationId xmlns:a16="http://schemas.microsoft.com/office/drawing/2014/main" id="{593A9C1C-94DE-F016-1428-6CC39FD30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10686" y="3561543"/>
            <a:ext cx="1905310" cy="285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47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4BC61-C9A8-019E-4128-3BCDE1A336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990" y="-31230"/>
            <a:ext cx="8675254" cy="921400"/>
          </a:xfrm>
        </p:spPr>
        <p:txBody>
          <a:bodyPr>
            <a:normAutofit/>
          </a:bodyPr>
          <a:lstStyle/>
          <a:p>
            <a:r>
              <a:rPr lang="en-US" sz="3600" dirty="0"/>
              <a:t>Refresher: General scRNA-seq Workflow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D16712-26BA-697C-3107-964048907BBB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F7CF636A-A99D-3E46-8F83-3CD15A590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7497913-6F45-51A3-32B7-25437933D7D4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682D171-74FC-0A0C-D221-77F681EE9D9D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4720BB-60C3-2101-4C86-B52D10C0A225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26E216-0EFC-08DC-4D62-6EA3A25204CE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BC43732E-32A1-42AB-7048-6578895E44B3}"/>
              </a:ext>
            </a:extLst>
          </p:cNvPr>
          <p:cNvSpPr/>
          <p:nvPr/>
        </p:nvSpPr>
        <p:spPr>
          <a:xfrm>
            <a:off x="3751358" y="854469"/>
            <a:ext cx="4744529" cy="401082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9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4" name="Rectangle 2063">
            <a:extLst>
              <a:ext uri="{FF2B5EF4-FFF2-40B4-BE49-F238E27FC236}">
                <a16:creationId xmlns:a16="http://schemas.microsoft.com/office/drawing/2014/main" id="{FFB60E8C-7224-44A4-87A0-46A1711DD2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20E01-31E2-7EBC-84AC-D06695A92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528" y="386930"/>
            <a:ext cx="10141799" cy="1300554"/>
          </a:xfrm>
        </p:spPr>
        <p:txBody>
          <a:bodyPr anchor="b">
            <a:normAutofit/>
          </a:bodyPr>
          <a:lstStyle/>
          <a:p>
            <a:r>
              <a:rPr lang="en-US" sz="4800" dirty="0"/>
              <a:t>Guidelines for removing low quality cells</a:t>
            </a:r>
          </a:p>
        </p:txBody>
      </p:sp>
      <p:sp>
        <p:nvSpPr>
          <p:cNvPr id="2066" name="Rectangle 2065">
            <a:extLst>
              <a:ext uri="{FF2B5EF4-FFF2-40B4-BE49-F238E27FC236}">
                <a16:creationId xmlns:a16="http://schemas.microsoft.com/office/drawing/2014/main" id="{5DA32751-37A2-45C0-BE94-63D375E2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B882C18-0A6E-860A-ADBB-623DBE8D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888" y="2653905"/>
            <a:ext cx="6828419" cy="36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810739-AFD8-DE81-E702-FB19280C3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1310" y="2653905"/>
            <a:ext cx="4530898" cy="3639450"/>
          </a:xfrm>
        </p:spPr>
        <p:txBody>
          <a:bodyPr anchor="ctr">
            <a:normAutofit lnSpcReduction="10000"/>
          </a:bodyPr>
          <a:lstStyle/>
          <a:p>
            <a:r>
              <a:rPr lang="en-US" sz="1900" dirty="0"/>
              <a:t>Low quality cells or empty droplets will have fewer genes and fewer counts</a:t>
            </a:r>
          </a:p>
          <a:p>
            <a:r>
              <a:rPr lang="en-US" sz="1900" dirty="0"/>
              <a:t>Cell doublets (&gt;1 cell assigned to a single barcode) will have significantly more genes and counts</a:t>
            </a:r>
          </a:p>
          <a:p>
            <a:r>
              <a:rPr lang="en-US" sz="1900" dirty="0"/>
              <a:t>Dying cells will have higher mitochondrial contamination </a:t>
            </a:r>
          </a:p>
          <a:p>
            <a:pPr lvl="1"/>
            <a:r>
              <a:rPr lang="en-US" sz="1500" dirty="0"/>
              <a:t>(&lt;=5% is a good guideline)</a:t>
            </a:r>
          </a:p>
          <a:p>
            <a:endParaRPr lang="en-US" sz="1900" dirty="0"/>
          </a:p>
          <a:p>
            <a:r>
              <a:rPr lang="en-US" sz="1900" dirty="0"/>
              <a:t>We can use violin plots to determine thresholds for filtering based on these metrics</a:t>
            </a: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5A55FBCD-CD42-40F5-8A1B-3203F9CAEE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302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D04873-07E5-02A9-C175-3B938E2CF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100" dirty="0"/>
              <a:t>Consider Metrics Together: Feature and Molecule Association Plots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4620469-0880-1FD5-ED28-EC856043A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1400" dirty="0"/>
              <a:t>X axis = number of transcripts/counts per cell</a:t>
            </a:r>
          </a:p>
          <a:p>
            <a:r>
              <a:rPr lang="en-US" sz="1400" dirty="0"/>
              <a:t>Y axis = number of unique genes per cell</a:t>
            </a:r>
          </a:p>
          <a:p>
            <a:r>
              <a:rPr lang="en-US" sz="1400" dirty="0"/>
              <a:t>Generally, for good quality data, we expect a strong positive correlation between the number of counts and unique genes.</a:t>
            </a:r>
          </a:p>
          <a:p>
            <a:r>
              <a:rPr lang="en-US" sz="1400" dirty="0"/>
              <a:t>Using the line as a guide, we can figure out cells that are potentially lower quality</a:t>
            </a:r>
          </a:p>
          <a:p>
            <a:pPr lvl="1"/>
            <a:r>
              <a:rPr lang="en-US" sz="1400" dirty="0"/>
              <a:t>Cells in the bottom right quadrant indicates you’ve captured a few number of genes that are being sequenced over and over again</a:t>
            </a:r>
          </a:p>
          <a:p>
            <a:pPr lvl="1"/>
            <a:r>
              <a:rPr lang="en-US" sz="1400" dirty="0"/>
              <a:t>Cells in the top left quadrant indicates you’re capturing many genes but not sequenced deep enough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58E210-2C12-3A21-89F2-1D1606DB23D6}"/>
              </a:ext>
            </a:extLst>
          </p:cNvPr>
          <p:cNvGrpSpPr/>
          <p:nvPr/>
        </p:nvGrpSpPr>
        <p:grpSpPr>
          <a:xfrm>
            <a:off x="5911532" y="2761321"/>
            <a:ext cx="5150277" cy="3160111"/>
            <a:chOff x="379828" y="1459030"/>
            <a:chExt cx="8707901" cy="5343000"/>
          </a:xfrm>
        </p:grpSpPr>
        <p:pic>
          <p:nvPicPr>
            <p:cNvPr id="4" name="Picture 3" descr="A graph showing a line and a blue line&#10;&#10;Description automatically generated with medium confidence">
              <a:extLst>
                <a:ext uri="{FF2B5EF4-FFF2-40B4-BE49-F238E27FC236}">
                  <a16:creationId xmlns:a16="http://schemas.microsoft.com/office/drawing/2014/main" id="{E0A004E1-F18C-FE74-B7BD-D4619ACBC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8269"/>
            <a:stretch/>
          </p:blipFill>
          <p:spPr>
            <a:xfrm>
              <a:off x="379828" y="1459030"/>
              <a:ext cx="8707901" cy="5343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B0AF81E-F4D4-95EB-3B56-28CE89250592}"/>
                </a:ext>
              </a:extLst>
            </p:cNvPr>
            <p:cNvSpPr/>
            <p:nvPr/>
          </p:nvSpPr>
          <p:spPr>
            <a:xfrm>
              <a:off x="1899138" y="2658794"/>
              <a:ext cx="436099" cy="5486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0959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29E5A-4B08-1A8B-774A-7E60F5599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698" y="-17636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dirty="0"/>
              <a:t>Example Before and After QC Plots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D84611-5A73-88E4-40C5-9664C8EB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1"/>
          <a:stretch/>
        </p:blipFill>
        <p:spPr>
          <a:xfrm>
            <a:off x="1270305" y="963222"/>
            <a:ext cx="9651390" cy="57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EA774-A424-FF40-48AA-45D4DC84B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084DBB7-F015-89C8-67EC-604855755077}"/>
              </a:ext>
            </a:extLst>
          </p:cNvPr>
          <p:cNvGrpSpPr/>
          <p:nvPr/>
        </p:nvGrpSpPr>
        <p:grpSpPr>
          <a:xfrm>
            <a:off x="2482361" y="922519"/>
            <a:ext cx="7215821" cy="5681481"/>
            <a:chOff x="2482361" y="922519"/>
            <a:chExt cx="7215821" cy="568148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C73D1500-3046-8CA0-6A8C-8DA1D8154E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1563" y="922519"/>
              <a:ext cx="7028873" cy="56220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5F0667D-974C-1482-6BC4-9A964E5CFB07}"/>
                </a:ext>
              </a:extLst>
            </p:cNvPr>
            <p:cNvSpPr/>
            <p:nvPr/>
          </p:nvSpPr>
          <p:spPr>
            <a:xfrm>
              <a:off x="7481455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F7FC7DB-1AD0-FEB8-2D96-7BB764BB07D2}"/>
                </a:ext>
              </a:extLst>
            </p:cNvPr>
            <p:cNvSpPr/>
            <p:nvPr/>
          </p:nvSpPr>
          <p:spPr>
            <a:xfrm>
              <a:off x="2482361" y="5578764"/>
              <a:ext cx="2216727" cy="10252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39F31B5-92B5-1649-5D92-55C85C9B5069}"/>
                </a:ext>
              </a:extLst>
            </p:cNvPr>
            <p:cNvSpPr/>
            <p:nvPr/>
          </p:nvSpPr>
          <p:spPr>
            <a:xfrm>
              <a:off x="4699088" y="3315768"/>
              <a:ext cx="2849070" cy="531613"/>
            </a:xfrm>
            <a:prstGeom prst="rect">
              <a:avLst/>
            </a:prstGeom>
            <a:solidFill>
              <a:srgbClr val="00882A"/>
            </a:solidFill>
            <a:ln>
              <a:solidFill>
                <a:srgbClr val="00882A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55743A-0AAD-E505-5580-8B35B3BDF7AD}"/>
                </a:ext>
              </a:extLst>
            </p:cNvPr>
            <p:cNvSpPr txBox="1"/>
            <p:nvPr/>
          </p:nvSpPr>
          <p:spPr>
            <a:xfrm>
              <a:off x="4841256" y="3380466"/>
              <a:ext cx="2849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chemeClr val="bg1"/>
                  </a:solidFill>
                </a:rPr>
                <a:t>Normalise</a:t>
              </a:r>
              <a:r>
                <a:rPr lang="en-US" sz="1600" dirty="0">
                  <a:solidFill>
                    <a:schemeClr val="bg1"/>
                  </a:solidFill>
                </a:rPr>
                <a:t> and Scale Data</a:t>
              </a:r>
            </a:p>
          </p:txBody>
        </p:sp>
      </p:grpSp>
      <p:sp>
        <p:nvSpPr>
          <p:cNvPr id="10" name="Oval 9">
            <a:extLst>
              <a:ext uri="{FF2B5EF4-FFF2-40B4-BE49-F238E27FC236}">
                <a16:creationId xmlns:a16="http://schemas.microsoft.com/office/drawing/2014/main" id="{037606C1-FA13-75A0-281A-21A5D481B41D}"/>
              </a:ext>
            </a:extLst>
          </p:cNvPr>
          <p:cNvSpPr/>
          <p:nvPr/>
        </p:nvSpPr>
        <p:spPr>
          <a:xfrm>
            <a:off x="7690326" y="3028099"/>
            <a:ext cx="2281359" cy="1892183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4C4579A-CE80-A5FF-9C35-D704FBC4A099}"/>
              </a:ext>
            </a:extLst>
          </p:cNvPr>
          <p:cNvSpPr txBox="1">
            <a:spLocks/>
          </p:cNvSpPr>
          <p:nvPr/>
        </p:nvSpPr>
        <p:spPr>
          <a:xfrm>
            <a:off x="2482361" y="-18921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Integration – What, When, Why?</a:t>
            </a:r>
          </a:p>
        </p:txBody>
      </p:sp>
    </p:spTree>
    <p:extLst>
      <p:ext uri="{BB962C8B-B14F-4D97-AF65-F5344CB8AC3E}">
        <p14:creationId xmlns:p14="http://schemas.microsoft.com/office/powerpoint/2010/main" val="2420745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4395</TotalTime>
  <Words>1372</Words>
  <Application>Microsoft Macintosh PowerPoint</Application>
  <PresentationFormat>Widescreen</PresentationFormat>
  <Paragraphs>131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Wingdings</vt:lpstr>
      <vt:lpstr>Office Theme</vt:lpstr>
      <vt:lpstr>scRNA-seq Integration and Differential Expression Workshop</vt:lpstr>
      <vt:lpstr>Learning Outcomes</vt:lpstr>
      <vt:lpstr>Software and Package Requirements</vt:lpstr>
      <vt:lpstr>Study Design</vt:lpstr>
      <vt:lpstr>Refresher: General scRNA-seq Workflow</vt:lpstr>
      <vt:lpstr>Guidelines for removing low quality cells</vt:lpstr>
      <vt:lpstr>Consider Metrics Together: Feature and Molecule Association Plots</vt:lpstr>
      <vt:lpstr>Example Before and After QC Plots </vt:lpstr>
      <vt:lpstr>PowerPoint Presentation</vt:lpstr>
      <vt:lpstr>Integration – What, When, Why?</vt:lpstr>
      <vt:lpstr>Unsupervised Clustering Without Integration</vt:lpstr>
      <vt:lpstr>With integration – we can group cells by their shared biology, making cell type annotation and DE analysis easier</vt:lpstr>
      <vt:lpstr>Integration Summary</vt:lpstr>
      <vt:lpstr>Integration Caveats – Decide first whether its needed</vt:lpstr>
      <vt:lpstr>PowerPoint Presentation</vt:lpstr>
      <vt:lpstr>How do you decide on the integration tool to use?  </vt:lpstr>
      <vt:lpstr>Differential Expression Analyses in Seurat</vt:lpstr>
      <vt:lpstr>In-built Seurat Functions for DE Analysis</vt:lpstr>
      <vt:lpstr>Pseudobulk Analyses – An alternative DE approach</vt:lpstr>
      <vt:lpstr>Why use a pseudobulk approach?</vt:lpstr>
      <vt:lpstr>Discussion: Compare single-cell versus pseudo-bulk DE approaches</vt:lpstr>
      <vt:lpstr>Walk Through: Extracting DEG data from Seurat to make custom visualisations with other packages (pheatmap)</vt:lpstr>
      <vt:lpstr>What comes next?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Manveer Chauhan</dc:creator>
  <cp:lastModifiedBy>Manveer Chauhan</cp:lastModifiedBy>
  <cp:revision>33</cp:revision>
  <dcterms:created xsi:type="dcterms:W3CDTF">2024-09-05T04:39:22Z</dcterms:created>
  <dcterms:modified xsi:type="dcterms:W3CDTF">2024-10-11T06:08:17Z</dcterms:modified>
</cp:coreProperties>
</file>